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3" r:id="rId8"/>
    <p:sldId id="269" r:id="rId9"/>
    <p:sldId id="268" r:id="rId10"/>
    <p:sldId id="260" r:id="rId11"/>
    <p:sldId id="267" r:id="rId12"/>
    <p:sldId id="259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F7C57-02B4-1D4D-9560-E1EB20BED6AF}" v="57" dt="2022-11-21T19:28:06.556"/>
    <p1510:client id="{74CE42A0-CE77-8D0E-FEC0-6ECFCE52DF6B}" v="1" dt="2022-11-21T21:33:59.937"/>
    <p1510:client id="{77BE4A7D-A595-D71A-89A1-C69B87F337A5}" v="55" dt="2022-11-21T17:03:35.120"/>
    <p1510:client id="{7B505280-FCBE-A377-7702-007C576671C4}" v="12" dt="2022-11-21T14:36:07.655"/>
    <p1510:client id="{8655BD57-7323-D6E9-5B89-858F171FD58A}" v="259" dt="2022-11-21T20:17:44.815"/>
    <p1510:client id="{A9EA4AC1-0C46-6862-0316-9B77704F59D4}" v="38" dt="2022-11-21T07:58:49.255"/>
    <p1510:client id="{BED2F425-ADC3-45D6-182C-762B1E5F390B}" v="926" dt="2022-11-21T19:58:58.081"/>
    <p1510:client id="{E68DAC0C-0CBC-2544-55A9-F6A7197A98EA}" v="245" dt="2022-11-21T21:32:59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5F6434-D432-9741-9697-BD33DD252837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7F6AB9-6332-4648-8F66-C7BD07EFAA9B}">
      <dgm:prSet phldrT="[Text]" custT="1"/>
      <dgm:spPr/>
      <dgm:t>
        <a:bodyPr/>
        <a:lstStyle/>
        <a:p>
          <a:r>
            <a:rPr lang="en-GB" sz="3600"/>
            <a:t>TARGET</a:t>
          </a:r>
        </a:p>
      </dgm:t>
    </dgm:pt>
    <dgm:pt modelId="{6EFBDF01-E3BB-C945-8DFC-9A1EA9A7F0A9}" type="parTrans" cxnId="{302E2A58-E6A7-0542-969E-0B85043E37BC}">
      <dgm:prSet/>
      <dgm:spPr/>
      <dgm:t>
        <a:bodyPr/>
        <a:lstStyle/>
        <a:p>
          <a:endParaRPr lang="en-GB"/>
        </a:p>
      </dgm:t>
    </dgm:pt>
    <dgm:pt modelId="{35A92F2B-63C2-EF49-BB06-61A181C88724}" type="sibTrans" cxnId="{302E2A58-E6A7-0542-969E-0B85043E37BC}">
      <dgm:prSet/>
      <dgm:spPr/>
      <dgm:t>
        <a:bodyPr/>
        <a:lstStyle/>
        <a:p>
          <a:endParaRPr lang="en-GB"/>
        </a:p>
      </dgm:t>
    </dgm:pt>
    <dgm:pt modelId="{C8ECB435-4A3E-474B-9AD8-FEA2057B275E}">
      <dgm:prSet phldrT="[Text]" custT="1"/>
      <dgm:spPr/>
      <dgm:t>
        <a:bodyPr/>
        <a:lstStyle/>
        <a:p>
          <a:r>
            <a:rPr lang="en-GB" sz="4000">
              <a:latin typeface="Trebuchet MS" panose="020B0603020202020204"/>
            </a:rPr>
            <a:t>PREDICTOR</a:t>
          </a:r>
          <a:endParaRPr lang="en-GB" sz="4000"/>
        </a:p>
      </dgm:t>
    </dgm:pt>
    <dgm:pt modelId="{06C4998E-5943-5342-A95C-CC542922625F}" type="parTrans" cxnId="{6EEB90A6-142D-194D-8BF2-DEE8FE42E6F2}">
      <dgm:prSet/>
      <dgm:spPr/>
      <dgm:t>
        <a:bodyPr/>
        <a:lstStyle/>
        <a:p>
          <a:endParaRPr lang="en-GB"/>
        </a:p>
      </dgm:t>
    </dgm:pt>
    <dgm:pt modelId="{ECADD1E9-F611-F24F-9116-1BACC392396E}" type="sibTrans" cxnId="{6EEB90A6-142D-194D-8BF2-DEE8FE42E6F2}">
      <dgm:prSet/>
      <dgm:spPr/>
      <dgm:t>
        <a:bodyPr/>
        <a:lstStyle/>
        <a:p>
          <a:endParaRPr lang="en-GB"/>
        </a:p>
      </dgm:t>
    </dgm:pt>
    <dgm:pt modelId="{A51E23DF-4A47-D848-B8C1-D81387440C39}">
      <dgm:prSet phldrT="[Text]"/>
      <dgm:spPr/>
      <dgm:t>
        <a:bodyPr/>
        <a:lstStyle/>
        <a:p>
          <a:r>
            <a:rPr lang="en-GB"/>
            <a:t>GROSS MARGIN </a:t>
          </a:r>
        </a:p>
      </dgm:t>
    </dgm:pt>
    <dgm:pt modelId="{F795D917-AF1C-AF4C-8D8A-F2A19331A9DF}" type="parTrans" cxnId="{2357FB78-C01F-6A4E-A8B2-DA5FF3AB7A75}">
      <dgm:prSet/>
      <dgm:spPr/>
      <dgm:t>
        <a:bodyPr/>
        <a:lstStyle/>
        <a:p>
          <a:endParaRPr lang="en-GB"/>
        </a:p>
      </dgm:t>
    </dgm:pt>
    <dgm:pt modelId="{5280652F-4A52-8B4F-A463-714F5A5414DB}" type="sibTrans" cxnId="{2357FB78-C01F-6A4E-A8B2-DA5FF3AB7A75}">
      <dgm:prSet/>
      <dgm:spPr/>
      <dgm:t>
        <a:bodyPr/>
        <a:lstStyle/>
        <a:p>
          <a:endParaRPr lang="en-GB"/>
        </a:p>
      </dgm:t>
    </dgm:pt>
    <dgm:pt modelId="{B3224652-D2B9-481D-8FC1-9BB8D1826E57}">
      <dgm:prSet phldr="0"/>
      <dgm:spPr/>
      <dgm:t>
        <a:bodyPr/>
        <a:lstStyle/>
        <a:p>
          <a:pPr rtl="0"/>
          <a:r>
            <a:rPr lang="en-GB">
              <a:latin typeface="Trebuchet MS" panose="020B0603020202020204"/>
            </a:rPr>
            <a:t>TOTAL</a:t>
          </a:r>
        </a:p>
      </dgm:t>
    </dgm:pt>
    <dgm:pt modelId="{24829541-8733-4CCA-A0E9-BB6DE5E6AA66}" type="parTrans" cxnId="{21366859-DB1B-437B-ACEC-966634CF6076}">
      <dgm:prSet/>
      <dgm:spPr/>
    </dgm:pt>
    <dgm:pt modelId="{0D63F2D9-D2BC-4AE8-B732-05E1A5BD773B}" type="sibTrans" cxnId="{21366859-DB1B-437B-ACEC-966634CF6076}">
      <dgm:prSet/>
      <dgm:spPr/>
    </dgm:pt>
    <dgm:pt modelId="{5C2EC43B-49E5-4646-8F79-A41E920DBE9C}" type="pres">
      <dgm:prSet presAssocID="{735F6434-D432-9741-9697-BD33DD25283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DA0BAE-9186-8445-924A-FAB6FE6C7B47}" type="pres">
      <dgm:prSet presAssocID="{567F6AB9-6332-4648-8F66-C7BD07EFAA9B}" presName="horFlow" presStyleCnt="0"/>
      <dgm:spPr/>
    </dgm:pt>
    <dgm:pt modelId="{EDE46F6F-1B96-7848-BA25-C025F0618ED3}" type="pres">
      <dgm:prSet presAssocID="{567F6AB9-6332-4648-8F66-C7BD07EFAA9B}" presName="bigChev" presStyleLbl="node1" presStyleIdx="0" presStyleCnt="2" custScaleY="63251"/>
      <dgm:spPr/>
    </dgm:pt>
    <dgm:pt modelId="{8DD86221-B4E2-44D9-98EC-C2B9F2A8EB1C}" type="pres">
      <dgm:prSet presAssocID="{24829541-8733-4CCA-A0E9-BB6DE5E6AA66}" presName="parTrans" presStyleCnt="0"/>
      <dgm:spPr/>
    </dgm:pt>
    <dgm:pt modelId="{2D34984E-6545-4BE4-9F62-18243A21CD77}" type="pres">
      <dgm:prSet presAssocID="{B3224652-D2B9-481D-8FC1-9BB8D1826E57}" presName="node" presStyleLbl="alignAccFollowNode1" presStyleIdx="0" presStyleCnt="2">
        <dgm:presLayoutVars>
          <dgm:bulletEnabled val="1"/>
        </dgm:presLayoutVars>
      </dgm:prSet>
      <dgm:spPr/>
    </dgm:pt>
    <dgm:pt modelId="{D4839D15-FE9F-0B46-BCAB-B13EB31A5DB2}" type="pres">
      <dgm:prSet presAssocID="{567F6AB9-6332-4648-8F66-C7BD07EFAA9B}" presName="vSp" presStyleCnt="0"/>
      <dgm:spPr/>
    </dgm:pt>
    <dgm:pt modelId="{05D82360-F6B6-874C-B80B-2F7EF8B147E3}" type="pres">
      <dgm:prSet presAssocID="{C8ECB435-4A3E-474B-9AD8-FEA2057B275E}" presName="horFlow" presStyleCnt="0"/>
      <dgm:spPr/>
    </dgm:pt>
    <dgm:pt modelId="{A7738219-571C-D84D-A149-245F357C52D6}" type="pres">
      <dgm:prSet presAssocID="{C8ECB435-4A3E-474B-9AD8-FEA2057B275E}" presName="bigChev" presStyleLbl="node1" presStyleIdx="1" presStyleCnt="2" custScaleY="65474" custLinFactNeighborX="301" custLinFactNeighborY="22278"/>
      <dgm:spPr/>
    </dgm:pt>
    <dgm:pt modelId="{7BCD1057-B1CF-EC44-A649-EA3A5A6822B5}" type="pres">
      <dgm:prSet presAssocID="{F795D917-AF1C-AF4C-8D8A-F2A19331A9DF}" presName="parTrans" presStyleCnt="0"/>
      <dgm:spPr/>
    </dgm:pt>
    <dgm:pt modelId="{AA64967E-686F-F749-9F3D-011EDFD2B406}" type="pres">
      <dgm:prSet presAssocID="{A51E23DF-4A47-D848-B8C1-D81387440C39}" presName="node" presStyleLbl="alignAccFollowNode1" presStyleIdx="1" presStyleCnt="2" custScaleY="73904">
        <dgm:presLayoutVars>
          <dgm:bulletEnabled val="1"/>
        </dgm:presLayoutVars>
      </dgm:prSet>
      <dgm:spPr/>
    </dgm:pt>
  </dgm:ptLst>
  <dgm:cxnLst>
    <dgm:cxn modelId="{07033605-4795-43AB-AD4F-F716C76A1A26}" type="presOf" srcId="{B3224652-D2B9-481D-8FC1-9BB8D1826E57}" destId="{2D34984E-6545-4BE4-9F62-18243A21CD77}" srcOrd="0" destOrd="0" presId="urn:microsoft.com/office/officeart/2005/8/layout/lProcess3"/>
    <dgm:cxn modelId="{49E8E05F-FE82-7345-BD1E-72AAC35B59B6}" type="presOf" srcId="{A51E23DF-4A47-D848-B8C1-D81387440C39}" destId="{AA64967E-686F-F749-9F3D-011EDFD2B406}" srcOrd="0" destOrd="0" presId="urn:microsoft.com/office/officeart/2005/8/layout/lProcess3"/>
    <dgm:cxn modelId="{49F49D42-0E0E-EB4C-900F-806EE9C9741C}" type="presOf" srcId="{735F6434-D432-9741-9697-BD33DD252837}" destId="{5C2EC43B-49E5-4646-8F79-A41E920DBE9C}" srcOrd="0" destOrd="0" presId="urn:microsoft.com/office/officeart/2005/8/layout/lProcess3"/>
    <dgm:cxn modelId="{2D82A053-6E72-A042-8846-1EC312E450A8}" type="presOf" srcId="{C8ECB435-4A3E-474B-9AD8-FEA2057B275E}" destId="{A7738219-571C-D84D-A149-245F357C52D6}" srcOrd="0" destOrd="0" presId="urn:microsoft.com/office/officeart/2005/8/layout/lProcess3"/>
    <dgm:cxn modelId="{302E2A58-E6A7-0542-969E-0B85043E37BC}" srcId="{735F6434-D432-9741-9697-BD33DD252837}" destId="{567F6AB9-6332-4648-8F66-C7BD07EFAA9B}" srcOrd="0" destOrd="0" parTransId="{6EFBDF01-E3BB-C945-8DFC-9A1EA9A7F0A9}" sibTransId="{35A92F2B-63C2-EF49-BB06-61A181C88724}"/>
    <dgm:cxn modelId="{2357FB78-C01F-6A4E-A8B2-DA5FF3AB7A75}" srcId="{C8ECB435-4A3E-474B-9AD8-FEA2057B275E}" destId="{A51E23DF-4A47-D848-B8C1-D81387440C39}" srcOrd="0" destOrd="0" parTransId="{F795D917-AF1C-AF4C-8D8A-F2A19331A9DF}" sibTransId="{5280652F-4A52-8B4F-A463-714F5A5414DB}"/>
    <dgm:cxn modelId="{21366859-DB1B-437B-ACEC-966634CF6076}" srcId="{567F6AB9-6332-4648-8F66-C7BD07EFAA9B}" destId="{B3224652-D2B9-481D-8FC1-9BB8D1826E57}" srcOrd="0" destOrd="0" parTransId="{24829541-8733-4CCA-A0E9-BB6DE5E6AA66}" sibTransId="{0D63F2D9-D2BC-4AE8-B732-05E1A5BD773B}"/>
    <dgm:cxn modelId="{5028BB7B-F16C-E34F-BB53-F1F43C1F648D}" type="presOf" srcId="{567F6AB9-6332-4648-8F66-C7BD07EFAA9B}" destId="{EDE46F6F-1B96-7848-BA25-C025F0618ED3}" srcOrd="0" destOrd="0" presId="urn:microsoft.com/office/officeart/2005/8/layout/lProcess3"/>
    <dgm:cxn modelId="{6EEB90A6-142D-194D-8BF2-DEE8FE42E6F2}" srcId="{735F6434-D432-9741-9697-BD33DD252837}" destId="{C8ECB435-4A3E-474B-9AD8-FEA2057B275E}" srcOrd="1" destOrd="0" parTransId="{06C4998E-5943-5342-A95C-CC542922625F}" sibTransId="{ECADD1E9-F611-F24F-9116-1BACC392396E}"/>
    <dgm:cxn modelId="{7095D0F1-D54C-9E49-AF87-F9DE996E29C6}" type="presParOf" srcId="{5C2EC43B-49E5-4646-8F79-A41E920DBE9C}" destId="{B3DA0BAE-9186-8445-924A-FAB6FE6C7B47}" srcOrd="0" destOrd="0" presId="urn:microsoft.com/office/officeart/2005/8/layout/lProcess3"/>
    <dgm:cxn modelId="{03A01954-0138-9145-88D2-22FA3C1807AD}" type="presParOf" srcId="{B3DA0BAE-9186-8445-924A-FAB6FE6C7B47}" destId="{EDE46F6F-1B96-7848-BA25-C025F0618ED3}" srcOrd="0" destOrd="0" presId="urn:microsoft.com/office/officeart/2005/8/layout/lProcess3"/>
    <dgm:cxn modelId="{FA545FE7-98B3-497F-850D-C16B7A6B0708}" type="presParOf" srcId="{B3DA0BAE-9186-8445-924A-FAB6FE6C7B47}" destId="{8DD86221-B4E2-44D9-98EC-C2B9F2A8EB1C}" srcOrd="1" destOrd="0" presId="urn:microsoft.com/office/officeart/2005/8/layout/lProcess3"/>
    <dgm:cxn modelId="{2F977067-0533-4B71-80BA-D34D09226316}" type="presParOf" srcId="{B3DA0BAE-9186-8445-924A-FAB6FE6C7B47}" destId="{2D34984E-6545-4BE4-9F62-18243A21CD77}" srcOrd="2" destOrd="0" presId="urn:microsoft.com/office/officeart/2005/8/layout/lProcess3"/>
    <dgm:cxn modelId="{C96196FB-57F0-2D4C-BDF8-9E770A0491B2}" type="presParOf" srcId="{5C2EC43B-49E5-4646-8F79-A41E920DBE9C}" destId="{D4839D15-FE9F-0B46-BCAB-B13EB31A5DB2}" srcOrd="1" destOrd="0" presId="urn:microsoft.com/office/officeart/2005/8/layout/lProcess3"/>
    <dgm:cxn modelId="{E75546B5-5E14-F248-B888-E437D1E01BCD}" type="presParOf" srcId="{5C2EC43B-49E5-4646-8F79-A41E920DBE9C}" destId="{05D82360-F6B6-874C-B80B-2F7EF8B147E3}" srcOrd="2" destOrd="0" presId="urn:microsoft.com/office/officeart/2005/8/layout/lProcess3"/>
    <dgm:cxn modelId="{F11323A4-101B-A349-A822-06629CEF9520}" type="presParOf" srcId="{05D82360-F6B6-874C-B80B-2F7EF8B147E3}" destId="{A7738219-571C-D84D-A149-245F357C52D6}" srcOrd="0" destOrd="0" presId="urn:microsoft.com/office/officeart/2005/8/layout/lProcess3"/>
    <dgm:cxn modelId="{8554FB43-C0D9-3049-BDFC-258303D2A203}" type="presParOf" srcId="{05D82360-F6B6-874C-B80B-2F7EF8B147E3}" destId="{7BCD1057-B1CF-EC44-A649-EA3A5A6822B5}" srcOrd="1" destOrd="0" presId="urn:microsoft.com/office/officeart/2005/8/layout/lProcess3"/>
    <dgm:cxn modelId="{6C3C4757-01CB-7B48-936D-77E697C5401A}" type="presParOf" srcId="{05D82360-F6B6-874C-B80B-2F7EF8B147E3}" destId="{AA64967E-686F-F749-9F3D-011EDFD2B40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5F6434-D432-9741-9697-BD33DD252837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7F6AB9-6332-4648-8F66-C7BD07EFAA9B}">
      <dgm:prSet phldrT="[Text]" custT="1"/>
      <dgm:spPr/>
      <dgm:t>
        <a:bodyPr/>
        <a:lstStyle/>
        <a:p>
          <a:r>
            <a:rPr lang="en-GB" sz="3600"/>
            <a:t>TARGET</a:t>
          </a:r>
        </a:p>
      </dgm:t>
    </dgm:pt>
    <dgm:pt modelId="{6EFBDF01-E3BB-C945-8DFC-9A1EA9A7F0A9}" type="parTrans" cxnId="{302E2A58-E6A7-0542-969E-0B85043E37BC}">
      <dgm:prSet/>
      <dgm:spPr/>
      <dgm:t>
        <a:bodyPr/>
        <a:lstStyle/>
        <a:p>
          <a:endParaRPr lang="en-GB"/>
        </a:p>
      </dgm:t>
    </dgm:pt>
    <dgm:pt modelId="{35A92F2B-63C2-EF49-BB06-61A181C88724}" type="sibTrans" cxnId="{302E2A58-E6A7-0542-969E-0B85043E37BC}">
      <dgm:prSet/>
      <dgm:spPr/>
      <dgm:t>
        <a:bodyPr/>
        <a:lstStyle/>
        <a:p>
          <a:endParaRPr lang="en-GB"/>
        </a:p>
      </dgm:t>
    </dgm:pt>
    <dgm:pt modelId="{6F718C04-CBB5-F04F-AE22-B5F8CE8F1FB5}">
      <dgm:prSet phldrT="[Text]" custT="1"/>
      <dgm:spPr/>
      <dgm:t>
        <a:bodyPr/>
        <a:lstStyle/>
        <a:p>
          <a:r>
            <a:rPr lang="en-GB" sz="2400">
              <a:latin typeface="Trebuchet MS" panose="020B0603020202020204"/>
            </a:rPr>
            <a:t>COG</a:t>
          </a:r>
          <a:endParaRPr lang="en-GB" sz="2400"/>
        </a:p>
      </dgm:t>
    </dgm:pt>
    <dgm:pt modelId="{829F9E22-D898-174B-BD21-A58CC088B4D2}" type="parTrans" cxnId="{8559F751-DDD3-EE47-AB8C-9361375B31A6}">
      <dgm:prSet/>
      <dgm:spPr/>
      <dgm:t>
        <a:bodyPr/>
        <a:lstStyle/>
        <a:p>
          <a:endParaRPr lang="en-GB"/>
        </a:p>
      </dgm:t>
    </dgm:pt>
    <dgm:pt modelId="{9210ACE4-1164-CA4C-8F53-40082C1480E2}" type="sibTrans" cxnId="{8559F751-DDD3-EE47-AB8C-9361375B31A6}">
      <dgm:prSet/>
      <dgm:spPr/>
      <dgm:t>
        <a:bodyPr/>
        <a:lstStyle/>
        <a:p>
          <a:endParaRPr lang="en-GB"/>
        </a:p>
      </dgm:t>
    </dgm:pt>
    <dgm:pt modelId="{C8ECB435-4A3E-474B-9AD8-FEA2057B275E}">
      <dgm:prSet phldrT="[Text]" custT="1"/>
      <dgm:spPr/>
      <dgm:t>
        <a:bodyPr/>
        <a:lstStyle/>
        <a:p>
          <a:r>
            <a:rPr lang="en-GB" sz="3600"/>
            <a:t>PREDICTOR</a:t>
          </a:r>
          <a:endParaRPr lang="en-GB" sz="4000"/>
        </a:p>
      </dgm:t>
    </dgm:pt>
    <dgm:pt modelId="{06C4998E-5943-5342-A95C-CC542922625F}" type="parTrans" cxnId="{6EEB90A6-142D-194D-8BF2-DEE8FE42E6F2}">
      <dgm:prSet/>
      <dgm:spPr/>
      <dgm:t>
        <a:bodyPr/>
        <a:lstStyle/>
        <a:p>
          <a:endParaRPr lang="en-GB"/>
        </a:p>
      </dgm:t>
    </dgm:pt>
    <dgm:pt modelId="{ECADD1E9-F611-F24F-9116-1BACC392396E}" type="sibTrans" cxnId="{6EEB90A6-142D-194D-8BF2-DEE8FE42E6F2}">
      <dgm:prSet/>
      <dgm:spPr/>
      <dgm:t>
        <a:bodyPr/>
        <a:lstStyle/>
        <a:p>
          <a:endParaRPr lang="en-GB"/>
        </a:p>
      </dgm:t>
    </dgm:pt>
    <dgm:pt modelId="{A51E23DF-4A47-D848-B8C1-D81387440C39}">
      <dgm:prSet phldrT="[Text]" custT="1"/>
      <dgm:spPr/>
      <dgm:t>
        <a:bodyPr/>
        <a:lstStyle/>
        <a:p>
          <a:pPr rtl="0"/>
          <a:r>
            <a:rPr lang="en-GB" sz="2400"/>
            <a:t>GENDER</a:t>
          </a:r>
          <a:r>
            <a:rPr lang="en-GB" sz="2400">
              <a:latin typeface="Trebuchet MS" panose="020B0603020202020204"/>
            </a:rPr>
            <a:t>, PL and CUSTOMER TYPE.</a:t>
          </a:r>
          <a:endParaRPr lang="en-GB" sz="2400"/>
        </a:p>
      </dgm:t>
    </dgm:pt>
    <dgm:pt modelId="{F795D917-AF1C-AF4C-8D8A-F2A19331A9DF}" type="parTrans" cxnId="{2357FB78-C01F-6A4E-A8B2-DA5FF3AB7A75}">
      <dgm:prSet/>
      <dgm:spPr/>
      <dgm:t>
        <a:bodyPr/>
        <a:lstStyle/>
        <a:p>
          <a:endParaRPr lang="en-GB"/>
        </a:p>
      </dgm:t>
    </dgm:pt>
    <dgm:pt modelId="{5280652F-4A52-8B4F-A463-714F5A5414DB}" type="sibTrans" cxnId="{2357FB78-C01F-6A4E-A8B2-DA5FF3AB7A75}">
      <dgm:prSet/>
      <dgm:spPr/>
      <dgm:t>
        <a:bodyPr/>
        <a:lstStyle/>
        <a:p>
          <a:endParaRPr lang="en-GB"/>
        </a:p>
      </dgm:t>
    </dgm:pt>
    <dgm:pt modelId="{5C2EC43B-49E5-4646-8F79-A41E920DBE9C}" type="pres">
      <dgm:prSet presAssocID="{735F6434-D432-9741-9697-BD33DD25283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DA0BAE-9186-8445-924A-FAB6FE6C7B47}" type="pres">
      <dgm:prSet presAssocID="{567F6AB9-6332-4648-8F66-C7BD07EFAA9B}" presName="horFlow" presStyleCnt="0"/>
      <dgm:spPr/>
    </dgm:pt>
    <dgm:pt modelId="{EDE46F6F-1B96-7848-BA25-C025F0618ED3}" type="pres">
      <dgm:prSet presAssocID="{567F6AB9-6332-4648-8F66-C7BD07EFAA9B}" presName="bigChev" presStyleLbl="node1" presStyleIdx="0" presStyleCnt="2" custScaleY="63251"/>
      <dgm:spPr/>
    </dgm:pt>
    <dgm:pt modelId="{604F9D34-D6FF-B149-8BAB-81CD8AB360CB}" type="pres">
      <dgm:prSet presAssocID="{829F9E22-D898-174B-BD21-A58CC088B4D2}" presName="parTrans" presStyleCnt="0"/>
      <dgm:spPr/>
    </dgm:pt>
    <dgm:pt modelId="{D833332A-7566-1048-ABD4-B6A6E93E87CA}" type="pres">
      <dgm:prSet presAssocID="{6F718C04-CBB5-F04F-AE22-B5F8CE8F1FB5}" presName="node" presStyleLbl="alignAccFollowNode1" presStyleIdx="0" presStyleCnt="2" custScaleY="74663">
        <dgm:presLayoutVars>
          <dgm:bulletEnabled val="1"/>
        </dgm:presLayoutVars>
      </dgm:prSet>
      <dgm:spPr/>
    </dgm:pt>
    <dgm:pt modelId="{D4839D15-FE9F-0B46-BCAB-B13EB31A5DB2}" type="pres">
      <dgm:prSet presAssocID="{567F6AB9-6332-4648-8F66-C7BD07EFAA9B}" presName="vSp" presStyleCnt="0"/>
      <dgm:spPr/>
    </dgm:pt>
    <dgm:pt modelId="{05D82360-F6B6-874C-B80B-2F7EF8B147E3}" type="pres">
      <dgm:prSet presAssocID="{C8ECB435-4A3E-474B-9AD8-FEA2057B275E}" presName="horFlow" presStyleCnt="0"/>
      <dgm:spPr/>
    </dgm:pt>
    <dgm:pt modelId="{A7738219-571C-D84D-A149-245F357C52D6}" type="pres">
      <dgm:prSet presAssocID="{C8ECB435-4A3E-474B-9AD8-FEA2057B275E}" presName="bigChev" presStyleLbl="node1" presStyleIdx="1" presStyleCnt="2" custScaleY="65474" custLinFactNeighborX="301" custLinFactNeighborY="22278"/>
      <dgm:spPr/>
    </dgm:pt>
    <dgm:pt modelId="{7BCD1057-B1CF-EC44-A649-EA3A5A6822B5}" type="pres">
      <dgm:prSet presAssocID="{F795D917-AF1C-AF4C-8D8A-F2A19331A9DF}" presName="parTrans" presStyleCnt="0"/>
      <dgm:spPr/>
    </dgm:pt>
    <dgm:pt modelId="{AA64967E-686F-F749-9F3D-011EDFD2B406}" type="pres">
      <dgm:prSet presAssocID="{A51E23DF-4A47-D848-B8C1-D81387440C39}" presName="node" presStyleLbl="alignAccFollowNode1" presStyleIdx="1" presStyleCnt="2" custScaleY="73904">
        <dgm:presLayoutVars>
          <dgm:bulletEnabled val="1"/>
        </dgm:presLayoutVars>
      </dgm:prSet>
      <dgm:spPr/>
    </dgm:pt>
  </dgm:ptLst>
  <dgm:cxnLst>
    <dgm:cxn modelId="{49E8E05F-FE82-7345-BD1E-72AAC35B59B6}" type="presOf" srcId="{A51E23DF-4A47-D848-B8C1-D81387440C39}" destId="{AA64967E-686F-F749-9F3D-011EDFD2B406}" srcOrd="0" destOrd="0" presId="urn:microsoft.com/office/officeart/2005/8/layout/lProcess3"/>
    <dgm:cxn modelId="{49F49D42-0E0E-EB4C-900F-806EE9C9741C}" type="presOf" srcId="{735F6434-D432-9741-9697-BD33DD252837}" destId="{5C2EC43B-49E5-4646-8F79-A41E920DBE9C}" srcOrd="0" destOrd="0" presId="urn:microsoft.com/office/officeart/2005/8/layout/lProcess3"/>
    <dgm:cxn modelId="{8559F751-DDD3-EE47-AB8C-9361375B31A6}" srcId="{567F6AB9-6332-4648-8F66-C7BD07EFAA9B}" destId="{6F718C04-CBB5-F04F-AE22-B5F8CE8F1FB5}" srcOrd="0" destOrd="0" parTransId="{829F9E22-D898-174B-BD21-A58CC088B4D2}" sibTransId="{9210ACE4-1164-CA4C-8F53-40082C1480E2}"/>
    <dgm:cxn modelId="{2D82A053-6E72-A042-8846-1EC312E450A8}" type="presOf" srcId="{C8ECB435-4A3E-474B-9AD8-FEA2057B275E}" destId="{A7738219-571C-D84D-A149-245F357C52D6}" srcOrd="0" destOrd="0" presId="urn:microsoft.com/office/officeart/2005/8/layout/lProcess3"/>
    <dgm:cxn modelId="{302E2A58-E6A7-0542-969E-0B85043E37BC}" srcId="{735F6434-D432-9741-9697-BD33DD252837}" destId="{567F6AB9-6332-4648-8F66-C7BD07EFAA9B}" srcOrd="0" destOrd="0" parTransId="{6EFBDF01-E3BB-C945-8DFC-9A1EA9A7F0A9}" sibTransId="{35A92F2B-63C2-EF49-BB06-61A181C88724}"/>
    <dgm:cxn modelId="{2357FB78-C01F-6A4E-A8B2-DA5FF3AB7A75}" srcId="{C8ECB435-4A3E-474B-9AD8-FEA2057B275E}" destId="{A51E23DF-4A47-D848-B8C1-D81387440C39}" srcOrd="0" destOrd="0" parTransId="{F795D917-AF1C-AF4C-8D8A-F2A19331A9DF}" sibTransId="{5280652F-4A52-8B4F-A463-714F5A5414DB}"/>
    <dgm:cxn modelId="{5028BB7B-F16C-E34F-BB53-F1F43C1F648D}" type="presOf" srcId="{567F6AB9-6332-4648-8F66-C7BD07EFAA9B}" destId="{EDE46F6F-1B96-7848-BA25-C025F0618ED3}" srcOrd="0" destOrd="0" presId="urn:microsoft.com/office/officeart/2005/8/layout/lProcess3"/>
    <dgm:cxn modelId="{2C46699A-9DC6-FF43-8077-80AF5850CDD7}" type="presOf" srcId="{6F718C04-CBB5-F04F-AE22-B5F8CE8F1FB5}" destId="{D833332A-7566-1048-ABD4-B6A6E93E87CA}" srcOrd="0" destOrd="0" presId="urn:microsoft.com/office/officeart/2005/8/layout/lProcess3"/>
    <dgm:cxn modelId="{6EEB90A6-142D-194D-8BF2-DEE8FE42E6F2}" srcId="{735F6434-D432-9741-9697-BD33DD252837}" destId="{C8ECB435-4A3E-474B-9AD8-FEA2057B275E}" srcOrd="1" destOrd="0" parTransId="{06C4998E-5943-5342-A95C-CC542922625F}" sibTransId="{ECADD1E9-F611-F24F-9116-1BACC392396E}"/>
    <dgm:cxn modelId="{7095D0F1-D54C-9E49-AF87-F9DE996E29C6}" type="presParOf" srcId="{5C2EC43B-49E5-4646-8F79-A41E920DBE9C}" destId="{B3DA0BAE-9186-8445-924A-FAB6FE6C7B47}" srcOrd="0" destOrd="0" presId="urn:microsoft.com/office/officeart/2005/8/layout/lProcess3"/>
    <dgm:cxn modelId="{03A01954-0138-9145-88D2-22FA3C1807AD}" type="presParOf" srcId="{B3DA0BAE-9186-8445-924A-FAB6FE6C7B47}" destId="{EDE46F6F-1B96-7848-BA25-C025F0618ED3}" srcOrd="0" destOrd="0" presId="urn:microsoft.com/office/officeart/2005/8/layout/lProcess3"/>
    <dgm:cxn modelId="{41C6BA30-F5C3-A64B-964B-D6301FE7A4C6}" type="presParOf" srcId="{B3DA0BAE-9186-8445-924A-FAB6FE6C7B47}" destId="{604F9D34-D6FF-B149-8BAB-81CD8AB360CB}" srcOrd="1" destOrd="0" presId="urn:microsoft.com/office/officeart/2005/8/layout/lProcess3"/>
    <dgm:cxn modelId="{F803BC43-6DD3-CE43-834E-6576C5292051}" type="presParOf" srcId="{B3DA0BAE-9186-8445-924A-FAB6FE6C7B47}" destId="{D833332A-7566-1048-ABD4-B6A6E93E87CA}" srcOrd="2" destOrd="0" presId="urn:microsoft.com/office/officeart/2005/8/layout/lProcess3"/>
    <dgm:cxn modelId="{C96196FB-57F0-2D4C-BDF8-9E770A0491B2}" type="presParOf" srcId="{5C2EC43B-49E5-4646-8F79-A41E920DBE9C}" destId="{D4839D15-FE9F-0B46-BCAB-B13EB31A5DB2}" srcOrd="1" destOrd="0" presId="urn:microsoft.com/office/officeart/2005/8/layout/lProcess3"/>
    <dgm:cxn modelId="{E75546B5-5E14-F248-B888-E437D1E01BCD}" type="presParOf" srcId="{5C2EC43B-49E5-4646-8F79-A41E920DBE9C}" destId="{05D82360-F6B6-874C-B80B-2F7EF8B147E3}" srcOrd="2" destOrd="0" presId="urn:microsoft.com/office/officeart/2005/8/layout/lProcess3"/>
    <dgm:cxn modelId="{F11323A4-101B-A349-A822-06629CEF9520}" type="presParOf" srcId="{05D82360-F6B6-874C-B80B-2F7EF8B147E3}" destId="{A7738219-571C-D84D-A149-245F357C52D6}" srcOrd="0" destOrd="0" presId="urn:microsoft.com/office/officeart/2005/8/layout/lProcess3"/>
    <dgm:cxn modelId="{8554FB43-C0D9-3049-BDFC-258303D2A203}" type="presParOf" srcId="{05D82360-F6B6-874C-B80B-2F7EF8B147E3}" destId="{7BCD1057-B1CF-EC44-A649-EA3A5A6822B5}" srcOrd="1" destOrd="0" presId="urn:microsoft.com/office/officeart/2005/8/layout/lProcess3"/>
    <dgm:cxn modelId="{6C3C4757-01CB-7B48-936D-77E697C5401A}" type="presParOf" srcId="{05D82360-F6B6-874C-B80B-2F7EF8B147E3}" destId="{AA64967E-686F-F749-9F3D-011EDFD2B40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5F6434-D432-9741-9697-BD33DD252837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7F6AB9-6332-4648-8F66-C7BD07EFAA9B}">
      <dgm:prSet phldrT="[Text]" custT="1"/>
      <dgm:spPr/>
      <dgm:t>
        <a:bodyPr/>
        <a:lstStyle/>
        <a:p>
          <a:r>
            <a:rPr lang="en-GB" sz="3600"/>
            <a:t>TARGET</a:t>
          </a:r>
        </a:p>
      </dgm:t>
    </dgm:pt>
    <dgm:pt modelId="{6EFBDF01-E3BB-C945-8DFC-9A1EA9A7F0A9}" type="parTrans" cxnId="{302E2A58-E6A7-0542-969E-0B85043E37BC}">
      <dgm:prSet/>
      <dgm:spPr/>
      <dgm:t>
        <a:bodyPr/>
        <a:lstStyle/>
        <a:p>
          <a:endParaRPr lang="en-GB"/>
        </a:p>
      </dgm:t>
    </dgm:pt>
    <dgm:pt modelId="{35A92F2B-63C2-EF49-BB06-61A181C88724}" type="sibTrans" cxnId="{302E2A58-E6A7-0542-969E-0B85043E37BC}">
      <dgm:prSet/>
      <dgm:spPr/>
      <dgm:t>
        <a:bodyPr/>
        <a:lstStyle/>
        <a:p>
          <a:endParaRPr lang="en-GB"/>
        </a:p>
      </dgm:t>
    </dgm:pt>
    <dgm:pt modelId="{6F718C04-CBB5-F04F-AE22-B5F8CE8F1FB5}">
      <dgm:prSet phldrT="[Text]" custT="1"/>
      <dgm:spPr/>
      <dgm:t>
        <a:bodyPr/>
        <a:lstStyle/>
        <a:p>
          <a:r>
            <a:rPr lang="en-GB" sz="2800" b="0">
              <a:latin typeface="Trebuchet MS" panose="020B0603020202020204"/>
            </a:rPr>
            <a:t>COG</a:t>
          </a:r>
          <a:endParaRPr lang="en-GB" sz="2800" b="0"/>
        </a:p>
      </dgm:t>
    </dgm:pt>
    <dgm:pt modelId="{829F9E22-D898-174B-BD21-A58CC088B4D2}" type="parTrans" cxnId="{8559F751-DDD3-EE47-AB8C-9361375B31A6}">
      <dgm:prSet/>
      <dgm:spPr/>
      <dgm:t>
        <a:bodyPr/>
        <a:lstStyle/>
        <a:p>
          <a:endParaRPr lang="en-GB"/>
        </a:p>
      </dgm:t>
    </dgm:pt>
    <dgm:pt modelId="{9210ACE4-1164-CA4C-8F53-40082C1480E2}" type="sibTrans" cxnId="{8559F751-DDD3-EE47-AB8C-9361375B31A6}">
      <dgm:prSet/>
      <dgm:spPr/>
      <dgm:t>
        <a:bodyPr/>
        <a:lstStyle/>
        <a:p>
          <a:endParaRPr lang="en-GB"/>
        </a:p>
      </dgm:t>
    </dgm:pt>
    <dgm:pt modelId="{C8ECB435-4A3E-474B-9AD8-FEA2057B275E}">
      <dgm:prSet phldrT="[Text]" custT="1"/>
      <dgm:spPr/>
      <dgm:t>
        <a:bodyPr/>
        <a:lstStyle/>
        <a:p>
          <a:r>
            <a:rPr lang="en-GB" sz="3600"/>
            <a:t>PREDICTOR</a:t>
          </a:r>
          <a:endParaRPr lang="en-GB" sz="4000"/>
        </a:p>
      </dgm:t>
    </dgm:pt>
    <dgm:pt modelId="{06C4998E-5943-5342-A95C-CC542922625F}" type="parTrans" cxnId="{6EEB90A6-142D-194D-8BF2-DEE8FE42E6F2}">
      <dgm:prSet/>
      <dgm:spPr/>
      <dgm:t>
        <a:bodyPr/>
        <a:lstStyle/>
        <a:p>
          <a:endParaRPr lang="en-GB"/>
        </a:p>
      </dgm:t>
    </dgm:pt>
    <dgm:pt modelId="{ECADD1E9-F611-F24F-9116-1BACC392396E}" type="sibTrans" cxnId="{6EEB90A6-142D-194D-8BF2-DEE8FE42E6F2}">
      <dgm:prSet/>
      <dgm:spPr/>
      <dgm:t>
        <a:bodyPr/>
        <a:lstStyle/>
        <a:p>
          <a:endParaRPr lang="en-GB"/>
        </a:p>
      </dgm:t>
    </dgm:pt>
    <dgm:pt modelId="{A51E23DF-4A47-D848-B8C1-D81387440C39}">
      <dgm:prSet phldrT="[Text]" custT="1"/>
      <dgm:spPr/>
      <dgm:t>
        <a:bodyPr/>
        <a:lstStyle/>
        <a:p>
          <a:pPr rtl="0"/>
          <a:r>
            <a:rPr lang="en-GB" sz="2800">
              <a:latin typeface="Trebuchet MS" panose="020B0603020202020204"/>
            </a:rPr>
            <a:t>UNIT PRICE, GROSS MARGIN</a:t>
          </a:r>
          <a:endParaRPr lang="en-GB" sz="2800"/>
        </a:p>
      </dgm:t>
    </dgm:pt>
    <dgm:pt modelId="{F795D917-AF1C-AF4C-8D8A-F2A19331A9DF}" type="parTrans" cxnId="{2357FB78-C01F-6A4E-A8B2-DA5FF3AB7A75}">
      <dgm:prSet/>
      <dgm:spPr/>
      <dgm:t>
        <a:bodyPr/>
        <a:lstStyle/>
        <a:p>
          <a:endParaRPr lang="en-GB"/>
        </a:p>
      </dgm:t>
    </dgm:pt>
    <dgm:pt modelId="{5280652F-4A52-8B4F-A463-714F5A5414DB}" type="sibTrans" cxnId="{2357FB78-C01F-6A4E-A8B2-DA5FF3AB7A75}">
      <dgm:prSet/>
      <dgm:spPr/>
      <dgm:t>
        <a:bodyPr/>
        <a:lstStyle/>
        <a:p>
          <a:endParaRPr lang="en-GB"/>
        </a:p>
      </dgm:t>
    </dgm:pt>
    <dgm:pt modelId="{5C2EC43B-49E5-4646-8F79-A41E920DBE9C}" type="pres">
      <dgm:prSet presAssocID="{735F6434-D432-9741-9697-BD33DD25283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3DA0BAE-9186-8445-924A-FAB6FE6C7B47}" type="pres">
      <dgm:prSet presAssocID="{567F6AB9-6332-4648-8F66-C7BD07EFAA9B}" presName="horFlow" presStyleCnt="0"/>
      <dgm:spPr/>
    </dgm:pt>
    <dgm:pt modelId="{EDE46F6F-1B96-7848-BA25-C025F0618ED3}" type="pres">
      <dgm:prSet presAssocID="{567F6AB9-6332-4648-8F66-C7BD07EFAA9B}" presName="bigChev" presStyleLbl="node1" presStyleIdx="0" presStyleCnt="2" custScaleY="63251"/>
      <dgm:spPr/>
    </dgm:pt>
    <dgm:pt modelId="{604F9D34-D6FF-B149-8BAB-81CD8AB360CB}" type="pres">
      <dgm:prSet presAssocID="{829F9E22-D898-174B-BD21-A58CC088B4D2}" presName="parTrans" presStyleCnt="0"/>
      <dgm:spPr/>
    </dgm:pt>
    <dgm:pt modelId="{D833332A-7566-1048-ABD4-B6A6E93E87CA}" type="pres">
      <dgm:prSet presAssocID="{6F718C04-CBB5-F04F-AE22-B5F8CE8F1FB5}" presName="node" presStyleLbl="alignAccFollowNode1" presStyleIdx="0" presStyleCnt="2" custScaleY="74663">
        <dgm:presLayoutVars>
          <dgm:bulletEnabled val="1"/>
        </dgm:presLayoutVars>
      </dgm:prSet>
      <dgm:spPr/>
    </dgm:pt>
    <dgm:pt modelId="{D4839D15-FE9F-0B46-BCAB-B13EB31A5DB2}" type="pres">
      <dgm:prSet presAssocID="{567F6AB9-6332-4648-8F66-C7BD07EFAA9B}" presName="vSp" presStyleCnt="0"/>
      <dgm:spPr/>
    </dgm:pt>
    <dgm:pt modelId="{05D82360-F6B6-874C-B80B-2F7EF8B147E3}" type="pres">
      <dgm:prSet presAssocID="{C8ECB435-4A3E-474B-9AD8-FEA2057B275E}" presName="horFlow" presStyleCnt="0"/>
      <dgm:spPr/>
    </dgm:pt>
    <dgm:pt modelId="{A7738219-571C-D84D-A149-245F357C52D6}" type="pres">
      <dgm:prSet presAssocID="{C8ECB435-4A3E-474B-9AD8-FEA2057B275E}" presName="bigChev" presStyleLbl="node1" presStyleIdx="1" presStyleCnt="2" custScaleY="65474" custLinFactNeighborX="301" custLinFactNeighborY="22278"/>
      <dgm:spPr/>
    </dgm:pt>
    <dgm:pt modelId="{7BCD1057-B1CF-EC44-A649-EA3A5A6822B5}" type="pres">
      <dgm:prSet presAssocID="{F795D917-AF1C-AF4C-8D8A-F2A19331A9DF}" presName="parTrans" presStyleCnt="0"/>
      <dgm:spPr/>
    </dgm:pt>
    <dgm:pt modelId="{AA64967E-686F-F749-9F3D-011EDFD2B406}" type="pres">
      <dgm:prSet presAssocID="{A51E23DF-4A47-D848-B8C1-D81387440C39}" presName="node" presStyleLbl="alignAccFollowNode1" presStyleIdx="1" presStyleCnt="2" custScaleY="73904">
        <dgm:presLayoutVars>
          <dgm:bulletEnabled val="1"/>
        </dgm:presLayoutVars>
      </dgm:prSet>
      <dgm:spPr/>
    </dgm:pt>
  </dgm:ptLst>
  <dgm:cxnLst>
    <dgm:cxn modelId="{49E8E05F-FE82-7345-BD1E-72AAC35B59B6}" type="presOf" srcId="{A51E23DF-4A47-D848-B8C1-D81387440C39}" destId="{AA64967E-686F-F749-9F3D-011EDFD2B406}" srcOrd="0" destOrd="0" presId="urn:microsoft.com/office/officeart/2005/8/layout/lProcess3"/>
    <dgm:cxn modelId="{49F49D42-0E0E-EB4C-900F-806EE9C9741C}" type="presOf" srcId="{735F6434-D432-9741-9697-BD33DD252837}" destId="{5C2EC43B-49E5-4646-8F79-A41E920DBE9C}" srcOrd="0" destOrd="0" presId="urn:microsoft.com/office/officeart/2005/8/layout/lProcess3"/>
    <dgm:cxn modelId="{8559F751-DDD3-EE47-AB8C-9361375B31A6}" srcId="{567F6AB9-6332-4648-8F66-C7BD07EFAA9B}" destId="{6F718C04-CBB5-F04F-AE22-B5F8CE8F1FB5}" srcOrd="0" destOrd="0" parTransId="{829F9E22-D898-174B-BD21-A58CC088B4D2}" sibTransId="{9210ACE4-1164-CA4C-8F53-40082C1480E2}"/>
    <dgm:cxn modelId="{2D82A053-6E72-A042-8846-1EC312E450A8}" type="presOf" srcId="{C8ECB435-4A3E-474B-9AD8-FEA2057B275E}" destId="{A7738219-571C-D84D-A149-245F357C52D6}" srcOrd="0" destOrd="0" presId="urn:microsoft.com/office/officeart/2005/8/layout/lProcess3"/>
    <dgm:cxn modelId="{302E2A58-E6A7-0542-969E-0B85043E37BC}" srcId="{735F6434-D432-9741-9697-BD33DD252837}" destId="{567F6AB9-6332-4648-8F66-C7BD07EFAA9B}" srcOrd="0" destOrd="0" parTransId="{6EFBDF01-E3BB-C945-8DFC-9A1EA9A7F0A9}" sibTransId="{35A92F2B-63C2-EF49-BB06-61A181C88724}"/>
    <dgm:cxn modelId="{2357FB78-C01F-6A4E-A8B2-DA5FF3AB7A75}" srcId="{C8ECB435-4A3E-474B-9AD8-FEA2057B275E}" destId="{A51E23DF-4A47-D848-B8C1-D81387440C39}" srcOrd="0" destOrd="0" parTransId="{F795D917-AF1C-AF4C-8D8A-F2A19331A9DF}" sibTransId="{5280652F-4A52-8B4F-A463-714F5A5414DB}"/>
    <dgm:cxn modelId="{5028BB7B-F16C-E34F-BB53-F1F43C1F648D}" type="presOf" srcId="{567F6AB9-6332-4648-8F66-C7BD07EFAA9B}" destId="{EDE46F6F-1B96-7848-BA25-C025F0618ED3}" srcOrd="0" destOrd="0" presId="urn:microsoft.com/office/officeart/2005/8/layout/lProcess3"/>
    <dgm:cxn modelId="{2C46699A-9DC6-FF43-8077-80AF5850CDD7}" type="presOf" srcId="{6F718C04-CBB5-F04F-AE22-B5F8CE8F1FB5}" destId="{D833332A-7566-1048-ABD4-B6A6E93E87CA}" srcOrd="0" destOrd="0" presId="urn:microsoft.com/office/officeart/2005/8/layout/lProcess3"/>
    <dgm:cxn modelId="{6EEB90A6-142D-194D-8BF2-DEE8FE42E6F2}" srcId="{735F6434-D432-9741-9697-BD33DD252837}" destId="{C8ECB435-4A3E-474B-9AD8-FEA2057B275E}" srcOrd="1" destOrd="0" parTransId="{06C4998E-5943-5342-A95C-CC542922625F}" sibTransId="{ECADD1E9-F611-F24F-9116-1BACC392396E}"/>
    <dgm:cxn modelId="{7095D0F1-D54C-9E49-AF87-F9DE996E29C6}" type="presParOf" srcId="{5C2EC43B-49E5-4646-8F79-A41E920DBE9C}" destId="{B3DA0BAE-9186-8445-924A-FAB6FE6C7B47}" srcOrd="0" destOrd="0" presId="urn:microsoft.com/office/officeart/2005/8/layout/lProcess3"/>
    <dgm:cxn modelId="{03A01954-0138-9145-88D2-22FA3C1807AD}" type="presParOf" srcId="{B3DA0BAE-9186-8445-924A-FAB6FE6C7B47}" destId="{EDE46F6F-1B96-7848-BA25-C025F0618ED3}" srcOrd="0" destOrd="0" presId="urn:microsoft.com/office/officeart/2005/8/layout/lProcess3"/>
    <dgm:cxn modelId="{41C6BA30-F5C3-A64B-964B-D6301FE7A4C6}" type="presParOf" srcId="{B3DA0BAE-9186-8445-924A-FAB6FE6C7B47}" destId="{604F9D34-D6FF-B149-8BAB-81CD8AB360CB}" srcOrd="1" destOrd="0" presId="urn:microsoft.com/office/officeart/2005/8/layout/lProcess3"/>
    <dgm:cxn modelId="{F803BC43-6DD3-CE43-834E-6576C5292051}" type="presParOf" srcId="{B3DA0BAE-9186-8445-924A-FAB6FE6C7B47}" destId="{D833332A-7566-1048-ABD4-B6A6E93E87CA}" srcOrd="2" destOrd="0" presId="urn:microsoft.com/office/officeart/2005/8/layout/lProcess3"/>
    <dgm:cxn modelId="{C96196FB-57F0-2D4C-BDF8-9E770A0491B2}" type="presParOf" srcId="{5C2EC43B-49E5-4646-8F79-A41E920DBE9C}" destId="{D4839D15-FE9F-0B46-BCAB-B13EB31A5DB2}" srcOrd="1" destOrd="0" presId="urn:microsoft.com/office/officeart/2005/8/layout/lProcess3"/>
    <dgm:cxn modelId="{E75546B5-5E14-F248-B888-E437D1E01BCD}" type="presParOf" srcId="{5C2EC43B-49E5-4646-8F79-A41E920DBE9C}" destId="{05D82360-F6B6-874C-B80B-2F7EF8B147E3}" srcOrd="2" destOrd="0" presId="urn:microsoft.com/office/officeart/2005/8/layout/lProcess3"/>
    <dgm:cxn modelId="{F11323A4-101B-A349-A822-06629CEF9520}" type="presParOf" srcId="{05D82360-F6B6-874C-B80B-2F7EF8B147E3}" destId="{A7738219-571C-D84D-A149-245F357C52D6}" srcOrd="0" destOrd="0" presId="urn:microsoft.com/office/officeart/2005/8/layout/lProcess3"/>
    <dgm:cxn modelId="{8554FB43-C0D9-3049-BDFC-258303D2A203}" type="presParOf" srcId="{05D82360-F6B6-874C-B80B-2F7EF8B147E3}" destId="{7BCD1057-B1CF-EC44-A649-EA3A5A6822B5}" srcOrd="1" destOrd="0" presId="urn:microsoft.com/office/officeart/2005/8/layout/lProcess3"/>
    <dgm:cxn modelId="{6C3C4757-01CB-7B48-936D-77E697C5401A}" type="presParOf" srcId="{05D82360-F6B6-874C-B80B-2F7EF8B147E3}" destId="{AA64967E-686F-F749-9F3D-011EDFD2B40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46F6F-1B96-7848-BA25-C025F0618ED3}">
      <dsp:nvSpPr>
        <dsp:cNvPr id="0" name=""/>
        <dsp:cNvSpPr/>
      </dsp:nvSpPr>
      <dsp:spPr>
        <a:xfrm>
          <a:off x="661223" y="152129"/>
          <a:ext cx="3845304" cy="972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TARGET</a:t>
          </a:r>
        </a:p>
      </dsp:txBody>
      <dsp:txXfrm>
        <a:off x="1147662" y="152129"/>
        <a:ext cx="2872427" cy="972877"/>
      </dsp:txXfrm>
    </dsp:sp>
    <dsp:sp modelId="{2D34984E-6545-4BE4-9F62-18243A21CD77}">
      <dsp:nvSpPr>
        <dsp:cNvPr id="0" name=""/>
        <dsp:cNvSpPr/>
      </dsp:nvSpPr>
      <dsp:spPr>
        <a:xfrm>
          <a:off x="4006638" y="247"/>
          <a:ext cx="3191602" cy="127664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>
              <a:latin typeface="Trebuchet MS" panose="020B0603020202020204"/>
            </a:rPr>
            <a:t>TOTAL</a:t>
          </a:r>
        </a:p>
      </dsp:txBody>
      <dsp:txXfrm>
        <a:off x="4644959" y="247"/>
        <a:ext cx="1914961" cy="1276641"/>
      </dsp:txXfrm>
    </dsp:sp>
    <dsp:sp modelId="{A7738219-571C-D84D-A149-245F357C52D6}">
      <dsp:nvSpPr>
        <dsp:cNvPr id="0" name=""/>
        <dsp:cNvSpPr/>
      </dsp:nvSpPr>
      <dsp:spPr>
        <a:xfrm>
          <a:off x="662728" y="1492474"/>
          <a:ext cx="3845304" cy="10070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25400" rIns="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>
              <a:latin typeface="Trebuchet MS" panose="020B0603020202020204"/>
            </a:rPr>
            <a:t>PREDICTOR</a:t>
          </a:r>
          <a:endParaRPr lang="en-GB" sz="4000" kern="1200"/>
        </a:p>
      </dsp:txBody>
      <dsp:txXfrm>
        <a:off x="1166263" y="1492474"/>
        <a:ext cx="2838235" cy="1007069"/>
      </dsp:txXfrm>
    </dsp:sp>
    <dsp:sp modelId="{AA64967E-686F-F749-9F3D-011EDFD2B406}">
      <dsp:nvSpPr>
        <dsp:cNvPr id="0" name=""/>
        <dsp:cNvSpPr/>
      </dsp:nvSpPr>
      <dsp:spPr>
        <a:xfrm>
          <a:off x="4006638" y="1524016"/>
          <a:ext cx="3191602" cy="9434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GROSS MARGIN </a:t>
          </a:r>
        </a:p>
      </dsp:txBody>
      <dsp:txXfrm>
        <a:off x="4478382" y="1524016"/>
        <a:ext cx="2248114" cy="943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46F6F-1B96-7848-BA25-C025F0618ED3}">
      <dsp:nvSpPr>
        <dsp:cNvPr id="0" name=""/>
        <dsp:cNvSpPr/>
      </dsp:nvSpPr>
      <dsp:spPr>
        <a:xfrm>
          <a:off x="623520" y="249"/>
          <a:ext cx="4050897" cy="10248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TARGET</a:t>
          </a:r>
        </a:p>
      </dsp:txBody>
      <dsp:txXfrm>
        <a:off x="1135967" y="249"/>
        <a:ext cx="3026004" cy="1024893"/>
      </dsp:txXfrm>
    </dsp:sp>
    <dsp:sp modelId="{D833332A-7566-1048-ABD4-B6A6E93E87CA}">
      <dsp:nvSpPr>
        <dsp:cNvPr id="0" name=""/>
        <dsp:cNvSpPr/>
      </dsp:nvSpPr>
      <dsp:spPr>
        <a:xfrm>
          <a:off x="4147800" y="10625"/>
          <a:ext cx="3362244" cy="100414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Trebuchet MS" panose="020B0603020202020204"/>
            </a:rPr>
            <a:t>COG</a:t>
          </a:r>
          <a:endParaRPr lang="en-GB" sz="2400" kern="1200"/>
        </a:p>
      </dsp:txBody>
      <dsp:txXfrm>
        <a:off x="4649871" y="10625"/>
        <a:ext cx="2358103" cy="1004141"/>
      </dsp:txXfrm>
    </dsp:sp>
    <dsp:sp modelId="{A7738219-571C-D84D-A149-245F357C52D6}">
      <dsp:nvSpPr>
        <dsp:cNvPr id="0" name=""/>
        <dsp:cNvSpPr/>
      </dsp:nvSpPr>
      <dsp:spPr>
        <a:xfrm>
          <a:off x="625105" y="1252242"/>
          <a:ext cx="4050897" cy="10609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PREDICTOR</a:t>
          </a:r>
          <a:endParaRPr lang="en-GB" sz="4000" kern="1200"/>
        </a:p>
      </dsp:txBody>
      <dsp:txXfrm>
        <a:off x="1155562" y="1252242"/>
        <a:ext cx="2989984" cy="1060913"/>
      </dsp:txXfrm>
    </dsp:sp>
    <dsp:sp modelId="{AA64967E-686F-F749-9F3D-011EDFD2B406}">
      <dsp:nvSpPr>
        <dsp:cNvPr id="0" name=""/>
        <dsp:cNvSpPr/>
      </dsp:nvSpPr>
      <dsp:spPr>
        <a:xfrm>
          <a:off x="4147800" y="1285483"/>
          <a:ext cx="3362244" cy="99393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GENDER</a:t>
          </a:r>
          <a:r>
            <a:rPr lang="en-GB" sz="2400" kern="1200">
              <a:latin typeface="Trebuchet MS" panose="020B0603020202020204"/>
            </a:rPr>
            <a:t>, PL and CUSTOMER TYPE.</a:t>
          </a:r>
          <a:endParaRPr lang="en-GB" sz="2400" kern="1200"/>
        </a:p>
      </dsp:txBody>
      <dsp:txXfrm>
        <a:off x="4644767" y="1285483"/>
        <a:ext cx="2368311" cy="993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46F6F-1B96-7848-BA25-C025F0618ED3}">
      <dsp:nvSpPr>
        <dsp:cNvPr id="0" name=""/>
        <dsp:cNvSpPr/>
      </dsp:nvSpPr>
      <dsp:spPr>
        <a:xfrm>
          <a:off x="718049" y="533"/>
          <a:ext cx="4126719" cy="10440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TARGET</a:t>
          </a:r>
        </a:p>
      </dsp:txBody>
      <dsp:txXfrm>
        <a:off x="1240087" y="533"/>
        <a:ext cx="3082643" cy="1044076"/>
      </dsp:txXfrm>
    </dsp:sp>
    <dsp:sp modelId="{D833332A-7566-1048-ABD4-B6A6E93E87CA}">
      <dsp:nvSpPr>
        <dsp:cNvPr id="0" name=""/>
        <dsp:cNvSpPr/>
      </dsp:nvSpPr>
      <dsp:spPr>
        <a:xfrm>
          <a:off x="4308295" y="11104"/>
          <a:ext cx="3425177" cy="102293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>
              <a:latin typeface="Trebuchet MS" panose="020B0603020202020204"/>
            </a:rPr>
            <a:t>COG</a:t>
          </a:r>
          <a:endParaRPr lang="en-GB" sz="2800" b="0" kern="1200"/>
        </a:p>
      </dsp:txBody>
      <dsp:txXfrm>
        <a:off x="4819763" y="11104"/>
        <a:ext cx="2402241" cy="1022936"/>
      </dsp:txXfrm>
    </dsp:sp>
    <dsp:sp modelId="{A7738219-571C-D84D-A149-245F357C52D6}">
      <dsp:nvSpPr>
        <dsp:cNvPr id="0" name=""/>
        <dsp:cNvSpPr/>
      </dsp:nvSpPr>
      <dsp:spPr>
        <a:xfrm>
          <a:off x="719664" y="1276240"/>
          <a:ext cx="4126719" cy="10807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PREDICTOR</a:t>
          </a:r>
          <a:endParaRPr lang="en-GB" sz="4000" kern="1200"/>
        </a:p>
      </dsp:txBody>
      <dsp:txXfrm>
        <a:off x="1260050" y="1276240"/>
        <a:ext cx="3045948" cy="1080771"/>
      </dsp:txXfrm>
    </dsp:sp>
    <dsp:sp modelId="{AA64967E-686F-F749-9F3D-011EDFD2B406}">
      <dsp:nvSpPr>
        <dsp:cNvPr id="0" name=""/>
        <dsp:cNvSpPr/>
      </dsp:nvSpPr>
      <dsp:spPr>
        <a:xfrm>
          <a:off x="4308295" y="1309823"/>
          <a:ext cx="3425177" cy="101253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latin typeface="Trebuchet MS" panose="020B0603020202020204"/>
            </a:rPr>
            <a:t>UNIT PRICE, GROSS MARGIN</a:t>
          </a:r>
          <a:endParaRPr lang="en-GB" sz="2800" kern="1200"/>
        </a:p>
      </dsp:txBody>
      <dsp:txXfrm>
        <a:off x="4814564" y="1309823"/>
        <a:ext cx="2412640" cy="1012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ungpyaeap/supermarket-sa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B98-C941-1208-A06E-1DB226E29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146628"/>
            <a:ext cx="7766936" cy="1646302"/>
          </a:xfrm>
        </p:spPr>
        <p:txBody>
          <a:bodyPr/>
          <a:lstStyle/>
          <a:p>
            <a:r>
              <a:rPr lang="en-US"/>
              <a:t>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DBC92-B87D-835D-CDE4-2DB0B0432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204" y="4022041"/>
            <a:ext cx="8750626" cy="148245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MEMBERS: NIDHI SHETTY (nidhi.shetty@su.suffolk.edu)</a:t>
            </a:r>
          </a:p>
          <a:p>
            <a:r>
              <a:rPr lang="en-US"/>
              <a:t>		 EASHAN SINGHAL(eashan.singhal@su.suffolk.edu</a:t>
            </a:r>
          </a:p>
          <a:p>
            <a:r>
              <a:rPr lang="en-US"/>
              <a:t>AAYUSH RAWLANI (</a:t>
            </a:r>
            <a:r>
              <a:rPr lang="en-US">
                <a:ea typeface="+mn-lt"/>
                <a:cs typeface="+mn-lt"/>
              </a:rPr>
              <a:t>aayushrajkumar.rawlani@su.suffolk.edu)</a:t>
            </a:r>
          </a:p>
          <a:p>
            <a:r>
              <a:rPr lang="en-US"/>
              <a:t>RAJKUMARI CHOUHAN( Rajkumari.chouhan@su.suffolk.edu)</a:t>
            </a:r>
          </a:p>
        </p:txBody>
      </p:sp>
    </p:spTree>
    <p:extLst>
      <p:ext uri="{BB962C8B-B14F-4D97-AF65-F5344CB8AC3E}">
        <p14:creationId xmlns:p14="http://schemas.microsoft.com/office/powerpoint/2010/main" val="43532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D162-66DF-9428-0ACA-5AF7FBA3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ANALYSIS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E1D5E9-0497-EA72-16ED-C774CA37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7" t="22695" r="111" b="15071"/>
          <a:stretch/>
        </p:blipFill>
        <p:spPr>
          <a:xfrm>
            <a:off x="6178201" y="1429397"/>
            <a:ext cx="5751136" cy="38211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89712-3A11-76A8-6EE0-DE569D68CE01}"/>
              </a:ext>
            </a:extLst>
          </p:cNvPr>
          <p:cNvSpPr txBox="1">
            <a:spLocks/>
          </p:cNvSpPr>
          <p:nvPr/>
        </p:nvSpPr>
        <p:spPr>
          <a:xfrm>
            <a:off x="317596" y="1542878"/>
            <a:ext cx="5533873" cy="4436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Table analysis between gender and product line, to compute the functional dependencies between the two variables</a:t>
            </a:r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Between gender and product line:</a:t>
            </a:r>
          </a:p>
          <a:p>
            <a:pPr marL="0" indent="0">
              <a:buNone/>
            </a:pPr>
            <a:r>
              <a:rPr lang="en-IN">
                <a:latin typeface="Inter"/>
              </a:rPr>
              <a:t>Highest percentage of health and beauty – 62% men as compared to 37% females</a:t>
            </a:r>
          </a:p>
          <a:p>
            <a:pPr marL="0" indent="0">
              <a:buNone/>
            </a:pPr>
            <a:r>
              <a:rPr lang="en-IN">
                <a:latin typeface="Inter"/>
              </a:rPr>
              <a:t>Females have had the highest percentage of 59% in the food and beverages category.</a:t>
            </a:r>
          </a:p>
          <a:p>
            <a:pPr marL="0" indent="0">
              <a:buNone/>
            </a:pPr>
            <a:endParaRPr lang="en-IN">
              <a:latin typeface="Inter"/>
            </a:endParaRPr>
          </a:p>
          <a:p>
            <a:pPr marL="0" indent="0">
              <a:buNone/>
            </a:pPr>
            <a:r>
              <a:rPr lang="en-IN">
                <a:ea typeface="+mn-lt"/>
                <a:cs typeface="+mn-lt"/>
              </a:rPr>
              <a:t>Between city and product line:</a:t>
            </a:r>
            <a:endParaRPr lang="en-IN"/>
          </a:p>
          <a:p>
            <a:pPr>
              <a:buNone/>
            </a:pPr>
            <a:r>
              <a:rPr lang="en-IN">
                <a:ea typeface="+mn-lt"/>
                <a:cs typeface="+mn-lt"/>
              </a:rPr>
              <a:t>Yangon had the highest spending in the home and lifestyle category being 41.62% </a:t>
            </a:r>
            <a:endParaRPr lang="en-IN"/>
          </a:p>
          <a:p>
            <a:pPr marL="0" indent="0">
              <a:buNone/>
            </a:pPr>
            <a:endParaRPr lang="en-IN">
              <a:latin typeface="Trebuchet MS"/>
            </a:endParaRPr>
          </a:p>
          <a:p>
            <a:pPr marL="0" indent="0">
              <a:buNone/>
            </a:pPr>
            <a:endParaRPr lang="en-IN">
              <a:latin typeface="Inter"/>
            </a:endParaRPr>
          </a:p>
          <a:p>
            <a:pPr marL="0" indent="0">
              <a:buNone/>
            </a:pP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endParaRPr lang="en-IN">
              <a:latin typeface="Inter"/>
            </a:endParaRPr>
          </a:p>
          <a:p>
            <a:pPr marL="0" indent="0">
              <a:buNone/>
            </a:pP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endParaRPr lang="en-IN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5820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CD49-2ADE-5F14-A6A8-FA1E5ADD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STATISTICS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696045C-3A83-9F3B-C04D-03BC4F93C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815" t="50843" r="15291" b="9338"/>
          <a:stretch/>
        </p:blipFill>
        <p:spPr>
          <a:xfrm>
            <a:off x="7578813" y="3852172"/>
            <a:ext cx="4022982" cy="2709966"/>
          </a:xfr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3A29D-C903-1903-C524-186FD5A67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1" t="21622" r="141" b="7883"/>
          <a:stretch/>
        </p:blipFill>
        <p:spPr>
          <a:xfrm>
            <a:off x="6903998" y="293214"/>
            <a:ext cx="5113905" cy="335735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95958-16D5-C04E-8EA0-726DA853A07F}"/>
              </a:ext>
            </a:extLst>
          </p:cNvPr>
          <p:cNvSpPr txBox="1">
            <a:spLocks/>
          </p:cNvSpPr>
          <p:nvPr/>
        </p:nvSpPr>
        <p:spPr>
          <a:xfrm>
            <a:off x="677334" y="1554844"/>
            <a:ext cx="5432810" cy="469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Ran a summary statistics with cost of goods sold as an analysis variable and gender and product line as  categorical variables. </a:t>
            </a:r>
            <a:endParaRPr lang="en-US" err="1"/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found that there are no missing values in the dataset</a:t>
            </a:r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also added skewness and kurtosis to measure how balanced the data was. </a:t>
            </a:r>
            <a:r>
              <a:rPr lang="en-IN" err="1">
                <a:latin typeface="Inter"/>
              </a:rPr>
              <a:t>Eg</a:t>
            </a:r>
            <a:r>
              <a:rPr lang="en-IN">
                <a:latin typeface="Inter"/>
              </a:rPr>
              <a:t> – The skewness between females &amp; health and beauty was 0.58 which is not very significant.</a:t>
            </a:r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also identified 3 outliers in the female and male box plot</a:t>
            </a:r>
          </a:p>
          <a:p>
            <a:pPr>
              <a:buFont typeface="Wingdings" pitchFamily="2" charset="2"/>
              <a:buChar char="v"/>
            </a:pPr>
            <a:endParaRPr lang="en-IN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3615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CD49-2ADE-5F14-A6A8-FA1E5ADD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UNDERSTANDING/PREPARATION.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CB2EE1-171C-8071-6CB8-8FAB5D3FF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61" t="20682" r="17718" b="19318"/>
          <a:stretch/>
        </p:blipFill>
        <p:spPr>
          <a:xfrm>
            <a:off x="8990813" y="126444"/>
            <a:ext cx="3144035" cy="3910216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F62BC22-6C56-3251-4D56-E2F0D86865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51" t="33876" r="18619" b="9446"/>
          <a:stretch/>
        </p:blipFill>
        <p:spPr>
          <a:xfrm>
            <a:off x="5848904" y="2778896"/>
            <a:ext cx="3065495" cy="386181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F67128-CC52-229F-9C88-931984AB64AD}"/>
              </a:ext>
            </a:extLst>
          </p:cNvPr>
          <p:cNvSpPr txBox="1">
            <a:spLocks/>
          </p:cNvSpPr>
          <p:nvPr/>
        </p:nvSpPr>
        <p:spPr>
          <a:xfrm>
            <a:off x="677334" y="2580823"/>
            <a:ext cx="4882844" cy="46935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n-IN">
                <a:latin typeface="Inter"/>
              </a:rPr>
              <a:t>Ran a one-way frequency table between product line and gender to find the frequency count and percentages and analysed the distribution of our data.</a:t>
            </a:r>
          </a:p>
          <a:p>
            <a:pPr marL="0" indent="0" algn="just">
              <a:buNone/>
            </a:pPr>
            <a:endParaRPr lang="en-US"/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found that the frequency both genders are evenly distributed between all the product line categories.</a:t>
            </a:r>
          </a:p>
          <a:p>
            <a:pPr>
              <a:buFont typeface="Wingdings" pitchFamily="2" charset="2"/>
              <a:buChar char="v"/>
            </a:pPr>
            <a:endParaRPr lang="en-IN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7067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B0-732A-E71D-28A1-5BD6489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STATISTICS.</a:t>
            </a: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ABA694-2D7C-6885-5AD6-9734F1DD5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020" y="1567787"/>
            <a:ext cx="6887314" cy="4526316"/>
          </a:xfrm>
        </p:spPr>
      </p:pic>
    </p:spTree>
    <p:extLst>
      <p:ext uri="{BB962C8B-B14F-4D97-AF65-F5344CB8AC3E}">
        <p14:creationId xmlns:p14="http://schemas.microsoft.com/office/powerpoint/2010/main" val="303121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57B0-732A-E71D-28A1-5BD6489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EFF1E3-0F23-8259-9E30-FF8BD1A2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Super Market Sales URL: </a:t>
            </a:r>
            <a:r>
              <a:rPr lang="en-US">
                <a:hlinkClick r:id="rId2"/>
              </a:rPr>
              <a:t>https://www.kaggle.com/datasets/aungpyaeap/supermarket-sales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9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A306-2D90-D36E-4513-6962C937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79938"/>
            <a:ext cx="8596668" cy="1320800"/>
          </a:xfrm>
        </p:spPr>
        <p:txBody>
          <a:bodyPr/>
          <a:lstStyle/>
          <a:p>
            <a:r>
              <a:rPr lang="en-US" u="sng"/>
              <a:t>DATASET</a:t>
            </a:r>
            <a:r>
              <a:rPr lang="en-US"/>
              <a:t>-</a:t>
            </a:r>
            <a:r>
              <a:rPr lang="en-US" u="sng"/>
              <a:t>SUPERMARKET</a:t>
            </a:r>
            <a:r>
              <a:rPr lang="en-US"/>
              <a:t> </a:t>
            </a:r>
            <a:r>
              <a:rPr lang="en-US" u="sng"/>
              <a:t>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252A-75AF-8C6A-E727-9CB8AA791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716"/>
            <a:ext cx="8596668" cy="5142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/>
              <a:t>Supermarkets are expanding in most populated cities, and market competition is fierce. The dataset is one of the historical sales of a supermarket company that was recorded in three different branches over a three-month period. With this dataset, predictive data analytics methods are simple to apply.</a:t>
            </a:r>
          </a:p>
          <a:p>
            <a:pPr algn="just"/>
            <a:r>
              <a:rPr lang="en-US" b="1"/>
              <a:t>Variables</a:t>
            </a:r>
            <a:r>
              <a:rPr lang="en-US"/>
              <a:t>:</a:t>
            </a: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Invoice id: </a:t>
            </a:r>
            <a:r>
              <a:rPr lang="en-IN" b="0" i="0" u="none" strike="noStrike">
                <a:effectLst/>
                <a:latin typeface="Inter"/>
              </a:rPr>
              <a:t>Computer generated sales slip invoice identification number</a:t>
            </a:r>
            <a:endParaRPr lang="en-US" b="0" i="0" u="none" strike="noStrike">
              <a:effectLst/>
              <a:latin typeface="Inter"/>
            </a:endParaRP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Branch: </a:t>
            </a:r>
            <a:r>
              <a:rPr lang="en-IN" b="0" i="0" u="none" strike="noStrike">
                <a:effectLst/>
                <a:latin typeface="Inter"/>
              </a:rPr>
              <a:t>Branch of supercentres (3 branches are available identified by A, B and C).</a:t>
            </a:r>
            <a:endParaRPr lang="en-US">
              <a:latin typeface="Inter"/>
            </a:endParaRP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City: </a:t>
            </a:r>
            <a:r>
              <a:rPr lang="en-IN" b="0" i="0" u="none" strike="noStrike">
                <a:effectLst/>
                <a:latin typeface="Inter"/>
              </a:rPr>
              <a:t>Location of supercentres</a:t>
            </a:r>
            <a:endParaRPr lang="en-US" b="0" i="0" u="none" strike="noStrike">
              <a:effectLst/>
              <a:latin typeface="Inter"/>
            </a:endParaRP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Customer type: </a:t>
            </a:r>
            <a:r>
              <a:rPr lang="en-IN" b="0" i="0" u="none" strike="noStrike">
                <a:effectLst/>
                <a:latin typeface="Inter"/>
              </a:rPr>
              <a:t>Type of customers, recorded by Members for customers using member card and Normal for without member card.</a:t>
            </a: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Time: </a:t>
            </a:r>
            <a:r>
              <a:rPr lang="en-IN" b="0" i="0" u="none" strike="noStrike">
                <a:effectLst/>
                <a:latin typeface="Inter"/>
              </a:rPr>
              <a:t>Purchase time (10am to 9pm)</a:t>
            </a:r>
          </a:p>
          <a:p>
            <a:pPr algn="just"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Payment: </a:t>
            </a:r>
            <a:r>
              <a:rPr lang="en-IN" b="0" i="0" u="none" strike="noStrike">
                <a:effectLst/>
                <a:latin typeface="Inter"/>
              </a:rPr>
              <a:t>Payment used by customer for purchase (3 methods are available – Cash, Credit card and </a:t>
            </a:r>
            <a:r>
              <a:rPr lang="en-IN">
                <a:latin typeface="Inter"/>
              </a:rPr>
              <a:t>E-wallet</a:t>
            </a:r>
            <a:r>
              <a:rPr lang="en-IN" b="0" i="0" u="none" strike="noStrike">
                <a:effectLst/>
                <a:latin typeface="Inter"/>
              </a:rPr>
              <a:t>)</a:t>
            </a:r>
          </a:p>
          <a:p>
            <a:pPr algn="just">
              <a:buFont typeface="+mj-lt"/>
              <a:buAutoNum type="arabicPeriod"/>
            </a:pPr>
            <a:endParaRPr lang="en-US">
              <a:latin typeface="Inter"/>
            </a:endParaRPr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0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BFD3-FE1B-0EB8-F9D4-CD7E2B60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98DB5-9BD1-5201-4082-2064E557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446"/>
            <a:ext cx="8596668" cy="470095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Gender:</a:t>
            </a:r>
            <a:r>
              <a:rPr lang="en-IN" b="0" i="0" u="none" strike="noStrike">
                <a:effectLst/>
                <a:latin typeface="Inter"/>
              </a:rPr>
              <a:t> Gender type of customer</a:t>
            </a: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Product line:</a:t>
            </a:r>
            <a:r>
              <a:rPr lang="en-IN" b="0" i="0" u="none" strike="noStrike">
                <a:effectLst/>
                <a:latin typeface="Inter"/>
              </a:rPr>
              <a:t> General item categorization groups - Electronic accessories, Fashion accessories, Food and beverages, Health and beauty, Home and lifestyle, Sports and travel</a:t>
            </a: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Unit price:</a:t>
            </a:r>
            <a:r>
              <a:rPr lang="en-IN" b="0" i="0" u="none" strike="noStrike">
                <a:effectLst/>
                <a:latin typeface="Inter"/>
              </a:rPr>
              <a:t> Price of each product in $</a:t>
            </a:r>
            <a:endParaRPr lang="en-IN" b="1" i="0" u="none" strike="noStrike">
              <a:effectLst/>
              <a:latin typeface="Inter"/>
            </a:endParaRP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Quantity:</a:t>
            </a:r>
            <a:r>
              <a:rPr lang="en-IN" b="0" i="0" u="none" strike="noStrike">
                <a:effectLst/>
                <a:latin typeface="Inter"/>
              </a:rPr>
              <a:t> Number of products purchased by customer</a:t>
            </a: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Tax:</a:t>
            </a:r>
            <a:r>
              <a:rPr lang="en-IN" b="0" i="0" u="none" strike="noStrike">
                <a:effectLst/>
                <a:latin typeface="Inter"/>
              </a:rPr>
              <a:t> 5% tax fee for customer buying</a:t>
            </a: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Total: </a:t>
            </a:r>
            <a:r>
              <a:rPr lang="en-IN" b="0" i="0" u="none" strike="noStrike">
                <a:effectLst/>
                <a:latin typeface="Inter"/>
              </a:rPr>
              <a:t>Total price including tax</a:t>
            </a: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Date:</a:t>
            </a:r>
            <a:r>
              <a:rPr lang="en-IN" b="0" i="0" u="none" strike="noStrike">
                <a:effectLst/>
                <a:latin typeface="Inter"/>
              </a:rPr>
              <a:t> Date of purchase (Record available from January 2019 to March 2019)</a:t>
            </a: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COGS: </a:t>
            </a:r>
            <a:r>
              <a:rPr lang="en-IN" b="0" i="0" u="none" strike="noStrike">
                <a:effectLst/>
                <a:latin typeface="Inter"/>
              </a:rPr>
              <a:t>Cost of goods sold</a:t>
            </a:r>
            <a:endParaRPr lang="en-IN">
              <a:latin typeface="Inter"/>
            </a:endParaRP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Gross margin percentage:</a:t>
            </a:r>
            <a:r>
              <a:rPr lang="en-IN" b="0" i="0" u="none" strike="noStrike">
                <a:effectLst/>
                <a:latin typeface="Inter"/>
              </a:rPr>
              <a:t> Gross margin percentage</a:t>
            </a: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Gross income: </a:t>
            </a:r>
            <a:r>
              <a:rPr lang="en-IN" b="0" i="0" u="none" strike="noStrike">
                <a:effectLst/>
                <a:latin typeface="Inter"/>
              </a:rPr>
              <a:t>Gross income</a:t>
            </a:r>
          </a:p>
          <a:p>
            <a:pPr>
              <a:buFont typeface="Wingdings" pitchFamily="2" charset="2"/>
              <a:buChar char="v"/>
            </a:pPr>
            <a:r>
              <a:rPr lang="en-IN" b="1" i="0" u="none" strike="noStrike">
                <a:effectLst/>
                <a:latin typeface="Inter"/>
              </a:rPr>
              <a:t>Rating: </a:t>
            </a:r>
            <a:r>
              <a:rPr lang="en-IN" b="0" i="0" u="none" strike="noStrike">
                <a:effectLst/>
                <a:latin typeface="Inter"/>
              </a:rPr>
              <a:t>Customer stratification rating on their overall shopping experience (On a scale of 1 to 10)</a:t>
            </a:r>
          </a:p>
          <a:p>
            <a:endParaRPr lang="en-IN" b="0" i="0" u="none" strike="noStrike">
              <a:effectLst/>
              <a:latin typeface="Inter"/>
            </a:endParaRPr>
          </a:p>
          <a:p>
            <a:endParaRPr lang="en-IN" b="0" i="0" u="none" strike="noStrike">
              <a:effectLst/>
              <a:latin typeface="Inter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98E5-A5EC-8037-7B50-0F2951E8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6" y="2962035"/>
            <a:ext cx="8596668" cy="1320800"/>
          </a:xfrm>
        </p:spPr>
        <p:txBody>
          <a:bodyPr/>
          <a:lstStyle/>
          <a:p>
            <a:r>
              <a:rPr lang="en-US" u="sng"/>
              <a:t>VARIABLE </a:t>
            </a:r>
            <a:r>
              <a:rPr lang="en-US"/>
              <a:t>  </a:t>
            </a:r>
            <a:r>
              <a:rPr lang="en-US" u="sng"/>
              <a:t>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9EA20F-537A-D081-91E0-B7758B88C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65908"/>
              </p:ext>
            </p:extLst>
          </p:nvPr>
        </p:nvGraphicFramePr>
        <p:xfrm>
          <a:off x="5662246" y="0"/>
          <a:ext cx="6529754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4877">
                  <a:extLst>
                    <a:ext uri="{9D8B030D-6E8A-4147-A177-3AD203B41FA5}">
                      <a16:colId xmlns:a16="http://schemas.microsoft.com/office/drawing/2014/main" val="221994154"/>
                    </a:ext>
                  </a:extLst>
                </a:gridCol>
                <a:gridCol w="3264877">
                  <a:extLst>
                    <a:ext uri="{9D8B030D-6E8A-4147-A177-3AD203B41FA5}">
                      <a16:colId xmlns:a16="http://schemas.microsoft.com/office/drawing/2014/main" val="987211831"/>
                    </a:ext>
                  </a:extLst>
                </a:gridCol>
              </a:tblGrid>
              <a:tr h="3855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INVOICE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572601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BRANCH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 and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909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CITY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String and nominal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36395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CUSTOMER TYPE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String and nominal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737709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TIME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date\time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24193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PAYMENT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String and nominal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303746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GENDER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String and nominal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355816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PRODUCT LINE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Trebuchet MS"/>
                        </a:rPr>
                        <a:t>String and nominal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63009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UNIT PRICE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04874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QUANTITY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31758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TAX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19684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TOTAL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219958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DATE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date\time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10947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COGS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70939"/>
                  </a:ext>
                </a:extLst>
              </a:tr>
              <a:tr h="45650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GROSS MARGIN PERCENTAGE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566178"/>
                  </a:ext>
                </a:extLst>
              </a:tr>
              <a:tr h="402828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GROSS INCOME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67563"/>
                  </a:ext>
                </a:extLst>
              </a:tr>
              <a:tr h="376310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RATING</a:t>
                      </a:r>
                      <a:endParaRPr lang="en-US" b="0"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13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36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EFAC-CD86-1125-1045-80E916CE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Predictive Analytics Questions.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E1AE-B9CA-2716-FD0D-237B76C1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How </a:t>
            </a:r>
            <a:r>
              <a:rPr lang="en-US" sz="2400" b="1">
                <a:latin typeface="Calibri"/>
                <a:ea typeface="Calibri" panose="020F0502020204030204" pitchFamily="34" charset="0"/>
                <a:cs typeface="Times New Roman"/>
              </a:rPr>
              <a:t>total amount is affected by gross margin</a:t>
            </a:r>
            <a:r>
              <a:rPr lang="en-US" sz="24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?</a:t>
            </a:r>
            <a:endParaRPr lang="en-IN" sz="2400" b="1"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C720FD-0BA5-37BF-218D-BDE7FED2C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253362"/>
              </p:ext>
            </p:extLst>
          </p:nvPr>
        </p:nvGraphicFramePr>
        <p:xfrm>
          <a:off x="2082800" y="3012832"/>
          <a:ext cx="7859465" cy="249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355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EFAC-CD86-1125-1045-80E916CE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E1AE-B9CA-2716-FD0D-237B76C1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How is </a:t>
            </a:r>
            <a:r>
              <a:rPr lang="en-US" sz="2400" b="1">
                <a:latin typeface="Calibri"/>
                <a:ea typeface="Calibri" panose="020F0502020204030204" pitchFamily="34" charset="0"/>
                <a:cs typeface="Times New Roman"/>
              </a:rPr>
              <a:t>COG (Cost of Goods) affected by Product Line, Gender and Customer Type?</a:t>
            </a:r>
            <a:endParaRPr lang="en-IN" sz="2400" b="1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C720FD-0BA5-37BF-218D-BDE7FED2C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42888"/>
              </p:ext>
            </p:extLst>
          </p:nvPr>
        </p:nvGraphicFramePr>
        <p:xfrm>
          <a:off x="1688095" y="3012832"/>
          <a:ext cx="8133566" cy="2313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17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EFAC-CD86-1125-1045-80E916CE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E1AE-B9CA-2716-FD0D-237B76C1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How </a:t>
            </a:r>
            <a:r>
              <a:rPr lang="en-US" sz="2400" b="1">
                <a:latin typeface="Calibri"/>
                <a:ea typeface="Calibri" panose="020F0502020204030204" pitchFamily="34" charset="0"/>
                <a:cs typeface="Times New Roman"/>
              </a:rPr>
              <a:t>is COG affected by Unit Price and Margin</a:t>
            </a:r>
            <a:r>
              <a:rPr lang="en-US" sz="24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?</a:t>
            </a:r>
            <a:endParaRPr lang="en-IN" sz="2400" b="1">
              <a:effectLst/>
              <a:latin typeface="Calibri"/>
              <a:ea typeface="Calibri" panose="020F0502020204030204" pitchFamily="34" charset="0"/>
              <a:cs typeface="Times New Roman"/>
            </a:endParaRPr>
          </a:p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C720FD-0BA5-37BF-218D-BDE7FED2C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038944"/>
              </p:ext>
            </p:extLst>
          </p:nvPr>
        </p:nvGraphicFramePr>
        <p:xfrm>
          <a:off x="1337247" y="3012832"/>
          <a:ext cx="8451522" cy="235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83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B460C-2785-D1EE-9E44-11FBC94E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5863AD5-14FD-5415-784C-78E48DEF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9" y="1813505"/>
            <a:ext cx="6446093" cy="3985713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C4F4676-9D85-5509-6081-32191C79A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 Product Line had 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6 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Unique Values so we decided to change them to Numerical Values by using Recoded Computed Columns Method so that it could help to Perform the Analysis better.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7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CD49-2ADE-5F14-A6A8-FA1E5ADD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1000796"/>
            <a:ext cx="8596668" cy="1320800"/>
          </a:xfrm>
        </p:spPr>
        <p:txBody>
          <a:bodyPr/>
          <a:lstStyle/>
          <a:p>
            <a:r>
              <a:rPr lang="en-US"/>
              <a:t>SUMMARY STATISTICS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B193CCD-8371-6262-D941-4E3F2FFB7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81" t="20992" r="20833" b="12023"/>
          <a:stretch/>
        </p:blipFill>
        <p:spPr>
          <a:xfrm>
            <a:off x="6931322" y="2441715"/>
            <a:ext cx="3186937" cy="4197509"/>
          </a:xfr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AF991C-62F3-6ACF-2888-930C37C2A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7" t="23276" r="1348" b="41810"/>
          <a:stretch/>
        </p:blipFill>
        <p:spPr>
          <a:xfrm>
            <a:off x="5545584" y="404120"/>
            <a:ext cx="6265072" cy="186366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756113-B29A-A4E3-DB19-3A11E316F83C}"/>
              </a:ext>
            </a:extLst>
          </p:cNvPr>
          <p:cNvSpPr txBox="1">
            <a:spLocks/>
          </p:cNvSpPr>
          <p:nvPr/>
        </p:nvSpPr>
        <p:spPr>
          <a:xfrm>
            <a:off x="558965" y="2501795"/>
            <a:ext cx="5533873" cy="4072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Ran a summary statistics with cost of goods sold as an analysis variable and customer type and product line as categorical variables. </a:t>
            </a:r>
            <a:endParaRPr lang="en-US" err="1"/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found that there are no missing values in the dataset</a:t>
            </a:r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also added skewness and kurtosis to measure how balanced the data was and found that there are no significant skewness values in the data.</a:t>
            </a:r>
          </a:p>
          <a:p>
            <a:pPr>
              <a:buFont typeface="Wingdings" pitchFamily="2" charset="2"/>
              <a:buChar char="v"/>
            </a:pPr>
            <a:r>
              <a:rPr lang="en-IN">
                <a:latin typeface="Inter"/>
              </a:rPr>
              <a:t>We also identified 3 outliers in the female and male box plot</a:t>
            </a:r>
          </a:p>
          <a:p>
            <a:pPr>
              <a:buFont typeface="Wingdings" pitchFamily="2" charset="2"/>
              <a:buChar char="v"/>
            </a:pPr>
            <a:endParaRPr lang="en-IN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436469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TERM PROJECT</vt:lpstr>
      <vt:lpstr>DATASET-SUPERMARKET SALES</vt:lpstr>
      <vt:lpstr>CONTINUATION</vt:lpstr>
      <vt:lpstr>VARIABLE   TYPES</vt:lpstr>
      <vt:lpstr>Predictive Analytics Questions.</vt:lpstr>
      <vt:lpstr>QUESTIONS</vt:lpstr>
      <vt:lpstr>QUESTIONS</vt:lpstr>
      <vt:lpstr>DATASET</vt:lpstr>
      <vt:lpstr>SUMMARY STATISTICS</vt:lpstr>
      <vt:lpstr>TABLE ANALYSIS</vt:lpstr>
      <vt:lpstr>SUMMARY STATISTICS</vt:lpstr>
      <vt:lpstr>DATA UNDERSTANDING/PREPARATION.</vt:lpstr>
      <vt:lpstr>SUMMARY STATISTICS.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</dc:title>
  <dc:creator>eashan singhal</dc:creator>
  <cp:revision>2</cp:revision>
  <dcterms:created xsi:type="dcterms:W3CDTF">2022-11-19T03:08:43Z</dcterms:created>
  <dcterms:modified xsi:type="dcterms:W3CDTF">2022-11-21T22:08:53Z</dcterms:modified>
</cp:coreProperties>
</file>